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73C"/>
    <a:srgbClr val="B12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AF80B8-FB38-4F90-86BA-5EDB10EF6CFE}" v="2" dt="2023-04-28T00:53:22.6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82"/>
    <p:restoredTop sz="97030"/>
  </p:normalViewPr>
  <p:slideViewPr>
    <p:cSldViewPr snapToGrid="0">
      <p:cViewPr varScale="1">
        <p:scale>
          <a:sx n="46" d="100"/>
          <a:sy n="46" d="100"/>
        </p:scale>
        <p:origin x="24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40512E1-FAE7-5945-8B79-15D4EAD14E55}" type="datetimeFigureOut">
              <a:rPr lang="en-AU" smtClean="0"/>
              <a:t>28/04/2023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379608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40512E1-FAE7-5945-8B79-15D4EAD14E55}" type="datetimeFigureOut">
              <a:rPr lang="en-AU" smtClean="0"/>
              <a:t>28/04/2023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428625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40512E1-FAE7-5945-8B79-15D4EAD14E55}" type="datetimeFigureOut">
              <a:rPr lang="en-AU" smtClean="0"/>
              <a:t>28/04/2023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3086702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40512E1-FAE7-5945-8B79-15D4EAD14E55}" type="datetimeFigureOut">
              <a:rPr lang="en-AU" smtClean="0"/>
              <a:t>28/04/2023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1450751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40512E1-FAE7-5945-8B79-15D4EAD14E55}" type="datetimeFigureOut">
              <a:rPr lang="en-AU" smtClean="0"/>
              <a:t>28/04/2023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2110765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40512E1-FAE7-5945-8B79-15D4EAD14E55}" type="datetimeFigureOut">
              <a:rPr lang="en-AU" smtClean="0"/>
              <a:t>28/04/2023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443985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40512E1-FAE7-5945-8B79-15D4EAD14E55}" type="datetimeFigureOut">
              <a:rPr lang="en-AU" smtClean="0"/>
              <a:t>28/04/2023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2162819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40512E1-FAE7-5945-8B79-15D4EAD14E55}" type="datetimeFigureOut">
              <a:rPr lang="en-AU" smtClean="0"/>
              <a:t>28/04/2023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53253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0512E1-FAE7-5945-8B79-15D4EAD14E55}" type="datetimeFigureOut">
              <a:rPr lang="en-AU" smtClean="0"/>
              <a:t>28/04/2023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1381352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F40512E1-FAE7-5945-8B79-15D4EAD14E55}" type="datetimeFigureOut">
              <a:rPr lang="en-AU" smtClean="0"/>
              <a:t>28/04/2023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295497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F40512E1-FAE7-5945-8B79-15D4EAD14E55}" type="datetimeFigureOut">
              <a:rPr lang="en-AU" smtClean="0"/>
              <a:t>28/04/2023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A15D1B1-782B-3B4E-B9E8-3C20875F6E71}" type="slidenum">
              <a:rPr lang="en-AU" smtClean="0"/>
              <a:t>‹#›</a:t>
            </a:fld>
            <a:endParaRPr lang="en-AU"/>
          </a:p>
        </p:txBody>
      </p:sp>
    </p:spTree>
    <p:extLst>
      <p:ext uri="{BB962C8B-B14F-4D97-AF65-F5344CB8AC3E}">
        <p14:creationId xmlns:p14="http://schemas.microsoft.com/office/powerpoint/2010/main" val="888852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40512E1-FAE7-5945-8B79-15D4EAD14E55}" type="datetimeFigureOut">
              <a:rPr lang="en-AU" smtClean="0"/>
              <a:t>28/04/2023</a:t>
            </a:fld>
            <a:endParaRPr lang="en-AU"/>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A15D1B1-782B-3B4E-B9E8-3C20875F6E71}" type="slidenum">
              <a:rPr lang="en-AU" smtClean="0"/>
              <a:t>‹#›</a:t>
            </a:fld>
            <a:endParaRPr lang="en-AU"/>
          </a:p>
        </p:txBody>
      </p:sp>
    </p:spTree>
    <p:extLst>
      <p:ext uri="{BB962C8B-B14F-4D97-AF65-F5344CB8AC3E}">
        <p14:creationId xmlns:p14="http://schemas.microsoft.com/office/powerpoint/2010/main" val="3855761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FD5AAC9-A3D3-8808-7B79-24953D087DDE}"/>
              </a:ext>
            </a:extLst>
          </p:cNvPr>
          <p:cNvPicPr>
            <a:picLocks noChangeAspect="1"/>
          </p:cNvPicPr>
          <p:nvPr/>
        </p:nvPicPr>
        <p:blipFill rotWithShape="1">
          <a:blip r:embed="rId2">
            <a:extLst>
              <a:ext uri="{28A0092B-C50C-407E-A947-70E740481C1C}">
                <a14:useLocalDpi xmlns:a14="http://schemas.microsoft.com/office/drawing/2010/main" val="0"/>
              </a:ext>
            </a:extLst>
          </a:blip>
          <a:srcRect l="5409" t="33726" r="5582" b="-2201"/>
          <a:stretch/>
        </p:blipFill>
        <p:spPr bwMode="auto">
          <a:xfrm>
            <a:off x="89704" y="0"/>
            <a:ext cx="6678592" cy="671332"/>
          </a:xfrm>
          <a:prstGeom prst="rect">
            <a:avLst/>
          </a:prstGeom>
          <a:noFill/>
          <a:ln>
            <a:noFill/>
          </a:ln>
        </p:spPr>
      </p:pic>
      <p:sp>
        <p:nvSpPr>
          <p:cNvPr id="5" name="TextBox 4">
            <a:extLst>
              <a:ext uri="{FF2B5EF4-FFF2-40B4-BE49-F238E27FC236}">
                <a16:creationId xmlns:a16="http://schemas.microsoft.com/office/drawing/2014/main" id="{FB45D283-E0BC-21B3-FDD5-2A25B8EFBA06}"/>
              </a:ext>
            </a:extLst>
          </p:cNvPr>
          <p:cNvSpPr txBox="1"/>
          <p:nvPr/>
        </p:nvSpPr>
        <p:spPr>
          <a:xfrm>
            <a:off x="1971712" y="882501"/>
            <a:ext cx="2914579" cy="369332"/>
          </a:xfrm>
          <a:prstGeom prst="rect">
            <a:avLst/>
          </a:prstGeom>
          <a:noFill/>
        </p:spPr>
        <p:txBody>
          <a:bodyPr wrap="none" rtlCol="0">
            <a:spAutoFit/>
          </a:bodyPr>
          <a:lstStyle/>
          <a:p>
            <a:pPr algn="ctr"/>
            <a:r>
              <a:rPr lang="en-AU" spc="300" dirty="0">
                <a:solidFill>
                  <a:srgbClr val="B12092"/>
                </a:solidFill>
              </a:rPr>
              <a:t>ADVOCACY RESPONSE</a:t>
            </a:r>
          </a:p>
        </p:txBody>
      </p:sp>
      <p:graphicFrame>
        <p:nvGraphicFramePr>
          <p:cNvPr id="15" name="Table 14">
            <a:extLst>
              <a:ext uri="{FF2B5EF4-FFF2-40B4-BE49-F238E27FC236}">
                <a16:creationId xmlns:a16="http://schemas.microsoft.com/office/drawing/2014/main" id="{3117EBB8-C0AC-AE84-0E94-D88024C5C41C}"/>
              </a:ext>
            </a:extLst>
          </p:cNvPr>
          <p:cNvGraphicFramePr>
            <a:graphicFrameLocks noGrp="1"/>
          </p:cNvGraphicFramePr>
          <p:nvPr>
            <p:extLst>
              <p:ext uri="{D42A27DB-BD31-4B8C-83A1-F6EECF244321}">
                <p14:modId xmlns:p14="http://schemas.microsoft.com/office/powerpoint/2010/main" val="2437039273"/>
              </p:ext>
            </p:extLst>
          </p:nvPr>
        </p:nvGraphicFramePr>
        <p:xfrm>
          <a:off x="455653" y="1863774"/>
          <a:ext cx="5946691" cy="5354183"/>
        </p:xfrm>
        <a:graphic>
          <a:graphicData uri="http://schemas.openxmlformats.org/drawingml/2006/table">
            <a:tbl>
              <a:tblPr/>
              <a:tblGrid>
                <a:gridCol w="1216525">
                  <a:extLst>
                    <a:ext uri="{9D8B030D-6E8A-4147-A177-3AD203B41FA5}">
                      <a16:colId xmlns:a16="http://schemas.microsoft.com/office/drawing/2014/main" val="1196862458"/>
                    </a:ext>
                  </a:extLst>
                </a:gridCol>
                <a:gridCol w="4730166">
                  <a:extLst>
                    <a:ext uri="{9D8B030D-6E8A-4147-A177-3AD203B41FA5}">
                      <a16:colId xmlns:a16="http://schemas.microsoft.com/office/drawing/2014/main" val="4032227911"/>
                    </a:ext>
                  </a:extLst>
                </a:gridCol>
              </a:tblGrid>
              <a:tr h="324983">
                <a:tc gridSpan="2">
                  <a:txBody>
                    <a:bodyPr/>
                    <a:lstStyle/>
                    <a:p>
                      <a:r>
                        <a:rPr lang="en-AU" sz="1200" b="1" dirty="0">
                          <a:solidFill>
                            <a:schemeClr val="bg1"/>
                          </a:solidFill>
                        </a:rPr>
                        <a:t>RESPONSE SUMMARY</a:t>
                      </a:r>
                    </a:p>
                  </a:txBody>
                  <a:tcPr anchor="ctr">
                    <a:lnL w="12700" cmpd="sng">
                      <a:solidFill>
                        <a:srgbClr val="B12092"/>
                      </a:solidFill>
                      <a:prstDash val="solid"/>
                    </a:lnL>
                    <a:lnR w="12700" cmpd="sng">
                      <a:solidFill>
                        <a:srgbClr val="B12092"/>
                      </a:solidFill>
                      <a:prstDash val="solid"/>
                    </a:lnR>
                    <a:lnT w="12700" cmpd="sng">
                      <a:solidFill>
                        <a:srgbClr val="B12092"/>
                      </a:solidFill>
                      <a:prstDash val="solid"/>
                    </a:lnT>
                    <a:lnB w="12700" cap="flat" cmpd="sng" algn="ctr">
                      <a:solidFill>
                        <a:srgbClr val="B12092"/>
                      </a:solidFill>
                      <a:prstDash val="solid"/>
                      <a:round/>
                      <a:headEnd type="none" w="med" len="med"/>
                      <a:tailEnd type="none" w="med" len="med"/>
                    </a:lnB>
                    <a:solidFill>
                      <a:srgbClr val="B12092"/>
                    </a:solidFill>
                  </a:tcPr>
                </a:tc>
                <a:tc hMerge="1">
                  <a:txBody>
                    <a:bodyPr/>
                    <a:lstStyle/>
                    <a:p>
                      <a:endParaRPr lang="en-AU" sz="1200" dirty="0"/>
                    </a:p>
                  </a:txBody>
                  <a:tcPr>
                    <a:lnL w="12700" cap="flat" cmpd="sng" algn="ctr">
                      <a:solidFill>
                        <a:srgbClr val="B12092"/>
                      </a:solidFill>
                      <a:prstDash val="solid"/>
                      <a:round/>
                      <a:headEnd type="none" w="med" len="med"/>
                      <a:tailEnd type="none" w="med" len="med"/>
                    </a:lnL>
                    <a:lnR w="12700" cmpd="sng">
                      <a:solidFill>
                        <a:srgbClr val="B12092"/>
                      </a:solidFill>
                      <a:prstDash val="soli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solidFill>
                      <a:srgbClr val="B12092"/>
                    </a:solidFill>
                  </a:tcPr>
                </a:tc>
                <a:extLst>
                  <a:ext uri="{0D108BD9-81ED-4DB2-BD59-A6C34878D82A}">
                    <a16:rowId xmlns:a16="http://schemas.microsoft.com/office/drawing/2014/main" val="73920953"/>
                  </a:ext>
                </a:extLst>
              </a:tr>
              <a:tr h="324983">
                <a:tc>
                  <a:txBody>
                    <a:bodyPr/>
                    <a:lstStyle/>
                    <a:p>
                      <a:r>
                        <a:rPr lang="en-AU" sz="1200" dirty="0"/>
                        <a:t>ISSUE</a:t>
                      </a:r>
                    </a:p>
                  </a:txBody>
                  <a:tcPr anchor="ct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tcPr>
                </a:tc>
                <a:tc>
                  <a:txBody>
                    <a:bodyPr/>
                    <a:lstStyle/>
                    <a:p>
                      <a:r>
                        <a:rPr lang="en-AU" sz="1200" dirty="0"/>
                        <a:t>Region X needs to increase intra- and interstate visitation to ensure viability of hospitality component of cellar door business, as well as increasing direct to consumer sales to mitigate channel risk.</a:t>
                      </a:r>
                    </a:p>
                  </a:txBody>
                  <a:tcP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tcPr>
                </a:tc>
                <a:extLst>
                  <a:ext uri="{0D108BD9-81ED-4DB2-BD59-A6C34878D82A}">
                    <a16:rowId xmlns:a16="http://schemas.microsoft.com/office/drawing/2014/main" val="463913666"/>
                  </a:ext>
                </a:extLst>
              </a:tr>
              <a:tr h="324983">
                <a:tc>
                  <a:txBody>
                    <a:bodyPr/>
                    <a:lstStyle/>
                    <a:p>
                      <a:r>
                        <a:rPr lang="en-AU" sz="1200" dirty="0"/>
                        <a:t>OUTCOME SOUGHT</a:t>
                      </a:r>
                    </a:p>
                  </a:txBody>
                  <a:tcPr anchor="ct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tcPr>
                </a:tc>
                <a:tc>
                  <a:txBody>
                    <a:bodyPr/>
                    <a:lstStyle/>
                    <a:p>
                      <a:r>
                        <a:rPr lang="en-AU" sz="1200" dirty="0"/>
                        <a:t>Unlocking of state and national government grant funding to increase staffing, build capability-based L&amp;D programmes, and to work with tourism bodies to promote the regional offer.</a:t>
                      </a:r>
                    </a:p>
                  </a:txBody>
                  <a:tcP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tcPr>
                </a:tc>
                <a:extLst>
                  <a:ext uri="{0D108BD9-81ED-4DB2-BD59-A6C34878D82A}">
                    <a16:rowId xmlns:a16="http://schemas.microsoft.com/office/drawing/2014/main" val="3707536749"/>
                  </a:ext>
                </a:extLst>
              </a:tr>
              <a:tr h="324983">
                <a:tc>
                  <a:txBody>
                    <a:bodyPr/>
                    <a:lstStyle/>
                    <a:p>
                      <a:r>
                        <a:rPr lang="en-AU" sz="1200" dirty="0"/>
                        <a:t>FACT BASE</a:t>
                      </a:r>
                    </a:p>
                  </a:txBody>
                  <a:tcPr anchor="ct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tcPr>
                </a:tc>
                <a:tc>
                  <a:txBody>
                    <a:bodyPr/>
                    <a:lstStyle/>
                    <a:p>
                      <a:r>
                        <a:rPr lang="en-AU" sz="1200" dirty="0"/>
                        <a:t>AGW can support in three key areas:</a:t>
                      </a:r>
                    </a:p>
                    <a:p>
                      <a:pPr marL="228600" indent="-228600">
                        <a:buFont typeface="+mj-lt"/>
                        <a:buAutoNum type="arabicPeriod"/>
                      </a:pPr>
                      <a:r>
                        <a:rPr lang="en-AU" sz="1200" dirty="0"/>
                        <a:t>Identify national grant options to deliver either tourism or skills outcomes for the region.</a:t>
                      </a:r>
                    </a:p>
                    <a:p>
                      <a:pPr marL="228600" indent="-228600">
                        <a:buFont typeface="+mj-lt"/>
                        <a:buAutoNum type="arabicPeriod"/>
                      </a:pPr>
                      <a:r>
                        <a:rPr lang="en-AU" sz="1200" dirty="0"/>
                        <a:t>Work with Tourism Australia to improve prominence of regional food and wine destinations in marketing campaigns.</a:t>
                      </a:r>
                    </a:p>
                    <a:p>
                      <a:pPr marL="228600" indent="-228600">
                        <a:buFont typeface="+mj-lt"/>
                        <a:buAutoNum type="arabicPeriod"/>
                      </a:pPr>
                      <a:r>
                        <a:rPr lang="en-AU" sz="1200" dirty="0"/>
                        <a:t>Work with region and state wine industry associations to build a comprehensive and joined-up approach to approaching government, as well as helping to identify other opportunities to build tourism-based collaboration with other sectors.</a:t>
                      </a:r>
                    </a:p>
                  </a:txBody>
                  <a:tcP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tcPr>
                </a:tc>
                <a:extLst>
                  <a:ext uri="{0D108BD9-81ED-4DB2-BD59-A6C34878D82A}">
                    <a16:rowId xmlns:a16="http://schemas.microsoft.com/office/drawing/2014/main" val="3225394193"/>
                  </a:ext>
                </a:extLst>
              </a:tr>
              <a:tr h="324983">
                <a:tc>
                  <a:txBody>
                    <a:bodyPr/>
                    <a:lstStyle/>
                    <a:p>
                      <a:r>
                        <a:rPr lang="en-AU" sz="1200" dirty="0"/>
                        <a:t>MESSAGING</a:t>
                      </a:r>
                    </a:p>
                  </a:txBody>
                  <a:tcPr anchor="ct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tcPr>
                </a:tc>
                <a:tc>
                  <a:txBody>
                    <a:bodyPr/>
                    <a:lstStyle/>
                    <a:p>
                      <a:pPr marL="228600" indent="-228600">
                        <a:buFont typeface="Wingdings" pitchFamily="2" charset="2"/>
                        <a:buChar char="§"/>
                      </a:pPr>
                      <a:r>
                        <a:rPr lang="en-AU" sz="1200" dirty="0"/>
                        <a:t>Research clearly shows that a CDS scheme will only improve recycling of wine bottles by 1.5% at best.</a:t>
                      </a:r>
                    </a:p>
                    <a:p>
                      <a:pPr marL="228600" indent="-228600">
                        <a:buFont typeface="Wingdings" pitchFamily="2" charset="2"/>
                        <a:buChar char="§"/>
                      </a:pPr>
                      <a:r>
                        <a:rPr lang="en-AU" sz="1200" dirty="0"/>
                        <a:t>The cost to wine producers will be over $100 million, either through direct costs of the scheme or through changes to labelling and scheme administration.</a:t>
                      </a:r>
                    </a:p>
                  </a:txBody>
                  <a:tcP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tcPr>
                </a:tc>
                <a:extLst>
                  <a:ext uri="{0D108BD9-81ED-4DB2-BD59-A6C34878D82A}">
                    <a16:rowId xmlns:a16="http://schemas.microsoft.com/office/drawing/2014/main" val="924633322"/>
                  </a:ext>
                </a:extLst>
              </a:tr>
              <a:tr h="324983">
                <a:tc>
                  <a:txBody>
                    <a:bodyPr/>
                    <a:lstStyle/>
                    <a:p>
                      <a:r>
                        <a:rPr lang="en-AU" sz="1200" dirty="0"/>
                        <a:t>APPROACH</a:t>
                      </a:r>
                    </a:p>
                  </a:txBody>
                  <a:tcPr anchor="ct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mpd="sng">
                      <a:solidFill>
                        <a:srgbClr val="B12092"/>
                      </a:solidFill>
                      <a:prstDash val="solid"/>
                    </a:lnB>
                  </a:tcPr>
                </a:tc>
                <a:tc>
                  <a:txBody>
                    <a:bodyPr/>
                    <a:lstStyle/>
                    <a:p>
                      <a:pPr marL="228600" indent="-228600">
                        <a:buFont typeface="Wingdings" pitchFamily="2" charset="2"/>
                        <a:buChar char="§"/>
                      </a:pPr>
                      <a:r>
                        <a:rPr lang="en-AU" sz="1200" b="1" dirty="0"/>
                        <a:t>NATIONAL</a:t>
                      </a:r>
                      <a:r>
                        <a:rPr lang="en-AU" sz="1200" dirty="0"/>
                        <a:t>. AGW is co-ordinating collation of research </a:t>
                      </a:r>
                    </a:p>
                    <a:p>
                      <a:pPr marL="228600" indent="-228600">
                        <a:buFont typeface="Wingdings" pitchFamily="2" charset="2"/>
                        <a:buChar char="§"/>
                      </a:pPr>
                      <a:r>
                        <a:rPr lang="en-AU" sz="1200" b="1" dirty="0"/>
                        <a:t>STATE</a:t>
                      </a:r>
                      <a:r>
                        <a:rPr lang="en-AU" sz="1200" dirty="0"/>
                        <a:t>: State associations are key advocacy points, as CDS sits with states and territories. State associations to work with relevant ministers to present facts and advocate for programmes that address recycling outcomes.</a:t>
                      </a:r>
                    </a:p>
                  </a:txBody>
                  <a:tcPr>
                    <a:lnL w="12700" cap="flat" cmpd="sng" algn="ctr">
                      <a:solidFill>
                        <a:srgbClr val="B12092"/>
                      </a:solidFill>
                      <a:prstDash val="solid"/>
                      <a:round/>
                      <a:headEnd type="none" w="med" len="med"/>
                      <a:tailEnd type="none" w="med" len="med"/>
                    </a:lnL>
                    <a:lnR w="12700" cap="flat" cmpd="sng" algn="ctr">
                      <a:solidFill>
                        <a:srgbClr val="B12092"/>
                      </a:solidFill>
                      <a:prstDash val="solid"/>
                      <a:round/>
                      <a:headEnd type="none" w="med" len="med"/>
                      <a:tailEnd type="none" w="med" len="med"/>
                    </a:lnR>
                    <a:lnT w="12700" cap="flat" cmpd="sng" algn="ctr">
                      <a:solidFill>
                        <a:srgbClr val="B12092"/>
                      </a:solidFill>
                      <a:prstDash val="solid"/>
                      <a:round/>
                      <a:headEnd type="none" w="med" len="med"/>
                      <a:tailEnd type="none" w="med" len="med"/>
                    </a:lnT>
                    <a:lnB w="12700" cap="flat" cmpd="sng" algn="ctr">
                      <a:solidFill>
                        <a:srgbClr val="B12092"/>
                      </a:solidFill>
                      <a:prstDash val="solid"/>
                      <a:round/>
                      <a:headEnd type="none" w="med" len="med"/>
                      <a:tailEnd type="none" w="med" len="med"/>
                    </a:lnB>
                  </a:tcPr>
                </a:tc>
                <a:extLst>
                  <a:ext uri="{0D108BD9-81ED-4DB2-BD59-A6C34878D82A}">
                    <a16:rowId xmlns:a16="http://schemas.microsoft.com/office/drawing/2014/main" val="1996732031"/>
                  </a:ext>
                </a:extLst>
              </a:tr>
            </a:tbl>
          </a:graphicData>
        </a:graphic>
      </p:graphicFrame>
      <p:sp>
        <p:nvSpPr>
          <p:cNvPr id="20" name="TextBox 19">
            <a:extLst>
              <a:ext uri="{FF2B5EF4-FFF2-40B4-BE49-F238E27FC236}">
                <a16:creationId xmlns:a16="http://schemas.microsoft.com/office/drawing/2014/main" id="{11FE4AA7-C88D-25BE-4028-20BC618E27DB}"/>
              </a:ext>
            </a:extLst>
          </p:cNvPr>
          <p:cNvSpPr txBox="1"/>
          <p:nvPr/>
        </p:nvSpPr>
        <p:spPr>
          <a:xfrm>
            <a:off x="1476800" y="1278336"/>
            <a:ext cx="3904402" cy="369332"/>
          </a:xfrm>
          <a:prstGeom prst="rect">
            <a:avLst/>
          </a:prstGeom>
          <a:noFill/>
        </p:spPr>
        <p:txBody>
          <a:bodyPr wrap="none" rtlCol="0">
            <a:spAutoFit/>
          </a:bodyPr>
          <a:lstStyle/>
          <a:p>
            <a:pPr algn="ctr"/>
            <a:r>
              <a:rPr lang="en-AU" spc="300" dirty="0">
                <a:solidFill>
                  <a:srgbClr val="8DC73C"/>
                </a:solidFill>
              </a:rPr>
              <a:t>CONTAINER DEPOSIT SCHEME</a:t>
            </a:r>
          </a:p>
        </p:txBody>
      </p:sp>
    </p:spTree>
    <p:extLst>
      <p:ext uri="{BB962C8B-B14F-4D97-AF65-F5344CB8AC3E}">
        <p14:creationId xmlns:p14="http://schemas.microsoft.com/office/powerpoint/2010/main" val="18838234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f29d3b3-b23d-4831-98df-4ada9f9d6676">
      <Terms xmlns="http://schemas.microsoft.com/office/infopath/2007/PartnerControls"/>
    </lcf76f155ced4ddcb4097134ff3c332f>
    <TaxCatchAll xmlns="1aed36d5-a635-417f-9fc4-45d3b44f013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3CCEFF1A75D544898BA129181709402" ma:contentTypeVersion="13" ma:contentTypeDescription="Create a new document." ma:contentTypeScope="" ma:versionID="2ee99c62a721d0ba906edfcd4faf3e5f">
  <xsd:schema xmlns:xsd="http://www.w3.org/2001/XMLSchema" xmlns:xs="http://www.w3.org/2001/XMLSchema" xmlns:p="http://schemas.microsoft.com/office/2006/metadata/properties" xmlns:ns2="af29d3b3-b23d-4831-98df-4ada9f9d6676" xmlns:ns3="1aed36d5-a635-417f-9fc4-45d3b44f013e" targetNamespace="http://schemas.microsoft.com/office/2006/metadata/properties" ma:root="true" ma:fieldsID="fb97192e8c17c8b5b338be3b12e428c0" ns2:_="" ns3:_="">
    <xsd:import namespace="af29d3b3-b23d-4831-98df-4ada9f9d6676"/>
    <xsd:import namespace="1aed36d5-a635-417f-9fc4-45d3b44f013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ServiceLocation" minOccurs="0"/>
                <xsd:element ref="ns2:MediaLengthInSeconds"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29d3b3-b23d-4831-98df-4ada9f9d6676"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d166e63-9a06-4fc5-91dc-d4b0cb482592"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aed36d5-a635-417f-9fc4-45d3b44f013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d0d0f734-a146-459b-8cce-7dbb117f402f}" ma:internalName="TaxCatchAll" ma:showField="CatchAllData" ma:web="1aed36d5-a635-417f-9fc4-45d3b44f013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9597E1-0B51-4179-A769-51188A3001E2}">
  <ds:schemaRefs>
    <ds:schemaRef ds:uri="http://schemas.microsoft.com/office/2006/metadata/properties"/>
    <ds:schemaRef ds:uri="http://schemas.microsoft.com/office/infopath/2007/PartnerControls"/>
    <ds:schemaRef ds:uri="af29d3b3-b23d-4831-98df-4ada9f9d6676"/>
    <ds:schemaRef ds:uri="1aed36d5-a635-417f-9fc4-45d3b44f013e"/>
  </ds:schemaRefs>
</ds:datastoreItem>
</file>

<file path=customXml/itemProps2.xml><?xml version="1.0" encoding="utf-8"?>
<ds:datastoreItem xmlns:ds="http://schemas.openxmlformats.org/officeDocument/2006/customXml" ds:itemID="{9C42AB98-AD54-4203-8D71-C67DD4458FA2}">
  <ds:schemaRefs>
    <ds:schemaRef ds:uri="http://schemas.microsoft.com/sharepoint/v3/contenttype/forms"/>
  </ds:schemaRefs>
</ds:datastoreItem>
</file>

<file path=customXml/itemProps3.xml><?xml version="1.0" encoding="utf-8"?>
<ds:datastoreItem xmlns:ds="http://schemas.openxmlformats.org/officeDocument/2006/customXml" ds:itemID="{C758DBF2-A2C5-465B-86F8-EF9E60F3B6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f29d3b3-b23d-4831-98df-4ada9f9d6676"/>
    <ds:schemaRef ds:uri="1aed36d5-a635-417f-9fc4-45d3b44f01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411</TotalTime>
  <Words>245</Words>
  <Application>Microsoft Office PowerPoint</Application>
  <PresentationFormat>A4 Paper (210x297 mm)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Stark</dc:creator>
  <cp:lastModifiedBy>Ali Laslett</cp:lastModifiedBy>
  <cp:revision>5</cp:revision>
  <dcterms:created xsi:type="dcterms:W3CDTF">2022-10-25T00:57:11Z</dcterms:created>
  <dcterms:modified xsi:type="dcterms:W3CDTF">2023-04-28T00:53:32Z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0x010100E3CCEFF1A75D544898BA129181709402</vt:lpwstr>
  </property>
  <property fmtid="{D5CDD505-2E9C-101B-9397-08002B2CF9AE}" pid="3" name="MediaServiceImageTags">
    <vt:lpwstr/>
  </property>
</Properties>
</file>